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70" r:id="rId3"/>
    <p:sldId id="258" r:id="rId4"/>
    <p:sldId id="272" r:id="rId5"/>
    <p:sldId id="260" r:id="rId6"/>
    <p:sldId id="261" r:id="rId7"/>
    <p:sldId id="304" r:id="rId8"/>
    <p:sldId id="305" r:id="rId9"/>
    <p:sldId id="264" r:id="rId10"/>
    <p:sldId id="265" r:id="rId11"/>
    <p:sldId id="298" r:id="rId12"/>
    <p:sldId id="283" r:id="rId13"/>
    <p:sldId id="273" r:id="rId14"/>
    <p:sldId id="268" r:id="rId15"/>
    <p:sldId id="309" r:id="rId16"/>
    <p:sldId id="301" r:id="rId17"/>
    <p:sldId id="285" r:id="rId18"/>
    <p:sldId id="277" r:id="rId19"/>
    <p:sldId id="274" r:id="rId20"/>
    <p:sldId id="290" r:id="rId21"/>
    <p:sldId id="275" r:id="rId22"/>
    <p:sldId id="291" r:id="rId23"/>
    <p:sldId id="286" r:id="rId24"/>
    <p:sldId id="292" r:id="rId25"/>
    <p:sldId id="289" r:id="rId26"/>
    <p:sldId id="297" r:id="rId27"/>
    <p:sldId id="302" r:id="rId28"/>
    <p:sldId id="30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E2F5"/>
    <a:srgbClr val="FCEEF9"/>
    <a:srgbClr val="F7CDEF"/>
    <a:srgbClr val="F4BAE9"/>
    <a:srgbClr val="F1A5E3"/>
    <a:srgbClr val="ED8BDA"/>
    <a:srgbClr val="E34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2" autoAdjust="0"/>
    <p:restoredTop sz="94660"/>
  </p:normalViewPr>
  <p:slideViewPr>
    <p:cSldViewPr>
      <p:cViewPr varScale="1">
        <p:scale>
          <a:sx n="69" d="100"/>
          <a:sy n="69" d="100"/>
        </p:scale>
        <p:origin x="-14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C80F3-9837-4A62-9E07-4DA13043730E}" type="datetimeFigureOut">
              <a:rPr lang="en-US" smtClean="0"/>
              <a:t>06-Aug-16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96AC9-7C62-434A-B28F-0E554C9E5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11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শিক্ষার্থীদের শুভেচ্ছা জানাবেন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। আপনাদের নিজস্ব কলাকৌশল প্রয়োগ করে সুন্দর ভাবে ক্লাসটি উপস্থাপন করতে পারেন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96AC9-7C62-434A-B28F-0E554C9E5E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621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মানব  জাতির বৈষম্য বা ভেদাভেদ  সম্পর্কে শিক্ষক শ্রেণিতে বলবেন।  ,যাতে আপনার বর্ণনায় শিক্ষার্থীদের বোধগম্য সহজ হবে।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96AC9-7C62-434A-B28F-0E554C9E5E5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7996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জন্মের সময় যে কোনো ধর্মের বা জাতির মানুষ একইভাবে জন্মগ্রহণ করে তা ছবি দেখিয়ে প্রশ্ন করে উত্তর আদায় করার মধ্য দিয়ে শিক্ষার্থীদের বোধগম্য সহজ হবে।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96AC9-7C62-434A-B28F-0E554C9E5E5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2017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মৃত্যুর সময় যে কোনো ধর্মের বা জাতির মানুষ একইভাবে মৃত্যুবরণ করে তা ছবি দেখিয়ে প্রশ্ন করে উত্তর আদায় করার মধ্য দিয়ে শিক্ষার্থীদের বোধগম্য সহজ হবে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96AC9-7C62-434A-B28F-0E554C9E5E5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6334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এককভাবে  মানুষ জাতির  প্রতি  এবং ফকির লালন শাহ্‌ এর  প্রতি অনুভূতি ব্যক্ত করার সুযোগদিয়ে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প্রশ্ন করে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উত্তর আদায় করার মধ্য দিয়ে পাঠটি কতটুকু শিখতে পারলো এবং তাদের চিন্তন দক্ষতা কতটুকু বৃদ্ধি পেল তা যাচাই করা যেতে পারে।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96AC9-7C62-434A-B28F-0E554C9E5E5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6101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bn-BD" sz="12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দেখিয়ে শিক্ষক প্রশ্নত্তোরের মাধ্যমে মানব জাতি, গোত্রের বা ধর্মের ভেদাভেদ সম্পর্কে আলোচনা করবেন ।</a:t>
            </a:r>
            <a:endParaRPr lang="en-US" sz="1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96AC9-7C62-434A-B28F-0E554C9E5E5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060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bn-BD" sz="12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দেখিয়ে শিক্ষক প্রশ্নত্তোরের মাধ্যমে প্রতিটি মানুষ একই জাতি এই  সম্পর্কে আলোচনা করবেন ।</a:t>
            </a:r>
            <a:endParaRPr lang="en-US" sz="1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96AC9-7C62-434A-B28F-0E554C9E5E5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0702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জোড়াট দল করে  মানুষ জাতির  প্রতি   অনুভূতি ব্যক্ত করার সুযোগদিয়ে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প্রশ্ন করে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উত্তর আদায় করার মধ্য দিয়ে পাঠটি কতটুকু শিখতে পারলো এবং তাদের চিন্তন দক্ষতা কতটুকু বৃদ্ধি পেল তা যাচাই করা যেতে পারে।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96AC9-7C62-434A-B28F-0E554C9E5E5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7632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bn-BD" sz="12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দেখিয়ে শিক্ষক প্রশ্নত্তোরের মাধ্যমে প্রতিটি মানুষ একই জাতি অর্থাৎ  কোনো মানুষ তসবি বা জপমালা ধারণ করে জন্মগ্রহণ করে না এই  সম্পর্কে আলোচনা করবেন ।</a:t>
            </a:r>
            <a:endParaRPr lang="en-US" sz="1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96AC9-7C62-434A-B28F-0E554C9E5E5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7249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bn-BD" sz="12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দেখিয়ে শিক্ষক বলবেন  প্রতিটি মানুষ এক জাতি, অর্থাৎ জন্ম-মৃত্যু কালে সকলেই একই রকম থাকে; কোনো ব্যক্তি জন্ম-মৃত্যু আলাদা করতে পারবে না  এই  সম্পর্কে আলোচনা করবেন ।</a:t>
            </a:r>
            <a:endParaRPr lang="en-US" sz="1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96AC9-7C62-434A-B28F-0E554C9E5E5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8171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একের অধিক দলে বিভক্ত করে প্রশ্ন দিয়ে উত্তর আদায় করার মধ্য দিয়ে পাঠটি কতটুকু শিখতে পারলো এবং তাদের চিন্তন দক্ষতা কতটুকু বৃদ্ধি পেল তা যাচাই করা যেতে পারে।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96AC9-7C62-434A-B28F-0E554C9E5E5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026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96AC9-7C62-434A-B28F-0E554C9E5E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7649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এ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ককভাবে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প্রশ্ন দিয়ে উত্তর আদায় করার মধ্য দিয়ে পাঠটি কতটুকু শিখতে পারলো এবং তাদের চিন্তন দক্ষতা কতটুকু বৃদ্ধি পেল তা যাচাই করা যেতে পারে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96AC9-7C62-434A-B28F-0E554C9E5E5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9647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smtClean="0">
                <a:latin typeface="NikoshBAN" pitchFamily="2" charset="0"/>
                <a:cs typeface="NikoshBAN" pitchFamily="2" charset="0"/>
              </a:rPr>
              <a:t>২০-২৫</a:t>
            </a:r>
            <a:r>
              <a:rPr lang="en-US" baseline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মিনিটের মধ্যে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লেখা শেষ করতে পারবে এমন একটি বাড়ির কাজের মধ্য দিয়ে পাঠটি শিক্ষার্থীদের স্মৃতিতে ধারন করে রাখার ক্ষমতা আদায় করা যেতে পারে।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96AC9-7C62-434A-B28F-0E554C9E5E5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0164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শিক্ষার্থীদের 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ধন্যবাদ জানিয়ে শ্রেণিকক্ষ ত্যাগ করবেন।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96AC9-7C62-434A-B28F-0E554C9E5E5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1921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শিক্ষার্থীদের 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ধন্যবাদ জানিয়ে শ্রেণিকক্ষ ত্যাগ করবেন।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96AC9-7C62-434A-B28F-0E554C9E5E5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192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মানসিক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পরিবেশ সৃষ্টি করতে শিক্ষক মন্ডলী অন্য উপকরণ বা ছবি ও ব্যবহার করতে পারবেন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96AC9-7C62-434A-B28F-0E554C9E5E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588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/>
              <a:t>পাঠ ঘোষনা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96AC9-7C62-434A-B28F-0E554C9E5E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089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একটি ক্লিক করলে প্রশ্ন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এবং পরবর্তী ক্লিক করলে উত্তর আসবে,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এই ভাবে পর্যায়ক্রমে প্রশ্ন করে ও উত্তর আদায় করার মধ্য দিয়ে শিক্ষার্থী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 ফকির লালন শাহ্‌ এর  সংক্ষিপ্ত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 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96AC9-7C62-434A-B28F-0E554C9E5E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78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এককভাবে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ফকির লালন শাহ্‌ এর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অনুভূতি ব্যক্ত করার সুযোগদিয়ে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উত্তর আদায় করার মধ্য দিয়ে পাঠটি কতটুকু শিখতে পারলো এবং তাদের চিন্তন দক্ষতা কতটুকু বৃদ্ধি পেল তা যাচাই করা যেতে পারে।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96AC9-7C62-434A-B28F-0E554C9E5E5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610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শুদ্ধউচ্চারণে মানব ধর্ম কবিতাটি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শিক্ষার্থীদের আবৃত্তি করে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শোনাবেন এবং শিক্ষার্থীদের মনোযোগ দিয়ে শুনতে বলবেন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96AC9-7C62-434A-B28F-0E554C9E5E5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855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দুই বা তিনজন শিক্ষার্থী দিয়ে 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পাঠের অংশটুকু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সঠিক 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আবৃত্তি করতে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দিবেন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এবং অন্যদের মনোযোগ সহকারে শুনতে বলবেন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, এতে শিক্ষার্থীরা শুদ্ধাচ্চারণে আবৃত্তি করতে পারবে।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96AC9-7C62-434A-B28F-0E554C9E5E5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2329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প্রতিটি শব্দের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অর্থ ছবিসহ উল্লেখ করা হয়েছে,এতে শিক্ষার্থীরা প্রথমে শব্দ এবং পরে ছবিসহ শব্দের অর্থ শিখবে এবং বাক্য রচনা করবে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96AC9-7C62-434A-B28F-0E554C9E5E5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21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06-Aug-16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06-Aug-16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06-Aug-16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06-Aug-16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06-Aug-16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06-Aug-16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50800" y="50800"/>
            <a:ext cx="9029700" cy="6743700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35.jpeg"/><Relationship Id="rId7" Type="http://schemas.openxmlformats.org/officeDocument/2006/relationships/image" Target="../media/image3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11" Type="http://schemas.openxmlformats.org/officeDocument/2006/relationships/image" Target="../media/image40.jpg"/><Relationship Id="rId5" Type="http://schemas.openxmlformats.org/officeDocument/2006/relationships/image" Target="../media/image33.png"/><Relationship Id="rId10" Type="http://schemas.openxmlformats.org/officeDocument/2006/relationships/image" Target="../media/image39.jpeg"/><Relationship Id="rId4" Type="http://schemas.openxmlformats.org/officeDocument/2006/relationships/image" Target="../media/image30.jpeg"/><Relationship Id="rId9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6286" y="911952"/>
            <a:ext cx="6484467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জন্য</a:t>
            </a:r>
            <a:endParaRPr lang="en-US" sz="4000" dirty="0"/>
          </a:p>
        </p:txBody>
      </p:sp>
      <p:sp>
        <p:nvSpPr>
          <p:cNvPr id="3" name="Oval 2"/>
          <p:cNvSpPr/>
          <p:nvPr/>
        </p:nvSpPr>
        <p:spPr>
          <a:xfrm>
            <a:off x="929631" y="1812244"/>
            <a:ext cx="7137779" cy="4027719"/>
          </a:xfrm>
          <a:prstGeom prst="ellipse">
            <a:avLst/>
          </a:prstGeom>
          <a:solidFill>
            <a:srgbClr val="FBDCF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কক্ষে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Slide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Note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শিক্ষকগণ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অনুগ্রহপূর্বক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Note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এছাড়াও শিক্ষকগণ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প্রয়োজনবোধে তার নিজস্ব কলাকৌশল প্রয়োগ করতে পারবেন।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5603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05200" y="228600"/>
            <a:ext cx="1981200" cy="769441"/>
          </a:xfrm>
          <a:prstGeom prst="rect">
            <a:avLst/>
          </a:prstGeom>
          <a:noFill/>
          <a:ln>
            <a:solidFill>
              <a:srgbClr val="2B0C03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44872"/>
            <a:ext cx="7467600" cy="51834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223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Kutcha_Well.jpg.510x380_q85_crop-smar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8637" y="2751635"/>
            <a:ext cx="2838125" cy="15917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639" y="4495800"/>
            <a:ext cx="1419062" cy="16779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2781300" y="228599"/>
            <a:ext cx="3685309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শব্দ ও বাক্য গঠন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1327508"/>
            <a:ext cx="2209800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জেতের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18959" y="1219200"/>
            <a:ext cx="2209800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জাতের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" y="3133501"/>
            <a:ext cx="2209800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কূপজল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18959" y="3148151"/>
            <a:ext cx="2209800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কুয়োর পানি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6009" y="4670144"/>
            <a:ext cx="2209800" cy="107721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যাওয়া কিংবা আসার বেলায়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24600" y="4687285"/>
            <a:ext cx="2209800" cy="107721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 বা মৃত্যুর সময়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481" y="4495801"/>
            <a:ext cx="1382282" cy="16779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059" y="1046631"/>
            <a:ext cx="1444704" cy="15441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637" y="1046631"/>
            <a:ext cx="1393422" cy="15441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106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www.bdtomorrow.net/blog/bloggeruploadedimage/alamsaleha/13642595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98" y="2743200"/>
            <a:ext cx="2499015" cy="167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89659" y="1235849"/>
            <a:ext cx="2209800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জগৎ বেড়ে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91200" y="1235847"/>
            <a:ext cx="2708564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সারা দুনিয়ায়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9659" y="3105056"/>
            <a:ext cx="2209800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সাত বাজারে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15444" y="3136712"/>
            <a:ext cx="2684319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হাটে বাজারে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7759" y="5107158"/>
            <a:ext cx="2209800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গঙ্গাজল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28145" y="5240340"/>
            <a:ext cx="2684319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গঙ্গা নদীর পানি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98" y="4724400"/>
            <a:ext cx="2552879" cy="16992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98" y="533399"/>
            <a:ext cx="2499014" cy="19812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942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 txBox="1">
            <a:spLocks/>
          </p:cNvSpPr>
          <p:nvPr/>
        </p:nvSpPr>
        <p:spPr>
          <a:xfrm>
            <a:off x="561109" y="2057400"/>
            <a:ext cx="8090972" cy="528352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সব লোকে কয় লালন কী জাত সংসারে। </a:t>
            </a:r>
          </a:p>
          <a:p>
            <a:pPr marL="0" indent="0">
              <a:buNone/>
            </a:pPr>
            <a:r>
              <a:rPr lang="bn-BD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লালন কয়, জেতের কী রূপ, দেখলাম না এ নজরে।। </a:t>
            </a:r>
          </a:p>
          <a:p>
            <a:endParaRPr lang="bn-BD" dirty="0" smtClean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কেউ মালা, কেউ তস্‌বি গলায়,</a:t>
            </a:r>
          </a:p>
          <a:p>
            <a:pPr marL="0" indent="0">
              <a:buNone/>
            </a:pPr>
            <a:r>
              <a:rPr lang="bn-BD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তাইতে কী জাত ভিন্ন বলায়, </a:t>
            </a:r>
          </a:p>
          <a:p>
            <a:pPr marL="0" indent="0">
              <a:buNone/>
            </a:pPr>
            <a:r>
              <a:rPr lang="bn-BD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যাওয়া কিংবা আসার বেলায় </a:t>
            </a:r>
          </a:p>
          <a:p>
            <a:pPr marL="0" indent="0">
              <a:buNone/>
            </a:pPr>
            <a:r>
              <a:rPr lang="bn-BD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জেতের চিহ্ন রয় কার রে।। </a:t>
            </a:r>
          </a:p>
          <a:p>
            <a:endParaRPr lang="en-US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064" y="227518"/>
            <a:ext cx="2262394" cy="23632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590800" y="415636"/>
            <a:ext cx="1508746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মানবধর্ম</a:t>
            </a:r>
          </a:p>
          <a:p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endParaRPr lang="en-US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473865"/>
            <a:ext cx="2936535" cy="24505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2715834" y="415635"/>
            <a:ext cx="1383712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bn-BD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/>
              <a:latin typeface="NikoshBAN" pitchFamily="2" charset="0"/>
              <a:cs typeface="NikoshBAN" pitchFamily="2" charset="0"/>
            </a:endParaRPr>
          </a:p>
          <a:p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 লালন শাহ্</a:t>
            </a:r>
            <a:endParaRPr lang="en-US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11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1219200"/>
            <a:ext cx="39693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গর্তে গেলে কূপজল কয়, </a:t>
            </a:r>
          </a:p>
          <a:p>
            <a:r>
              <a:rPr lang="bn-BD" sz="32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গঙ্গায় গেলে গঙ্গাজল হয়, </a:t>
            </a:r>
          </a:p>
          <a:p>
            <a:r>
              <a:rPr lang="bn-BD" sz="32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মূলে এক জল, সে যে ভিন্ন নয়, </a:t>
            </a:r>
          </a:p>
          <a:p>
            <a:r>
              <a:rPr lang="bn-BD" sz="32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ভিন্ন জানায় পাত্র-অনুসারে।।</a:t>
            </a:r>
          </a:p>
          <a:p>
            <a:r>
              <a:rPr lang="bn-BD" sz="32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2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জগৎ বেড়ে জেতের কথা, </a:t>
            </a:r>
          </a:p>
          <a:p>
            <a:r>
              <a:rPr lang="bn-BD" sz="32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লোকে গৌরব করে যথা-তথা, </a:t>
            </a:r>
          </a:p>
          <a:p>
            <a:r>
              <a:rPr lang="bn-BD" sz="32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লালন সে জেতের ফাতা </a:t>
            </a:r>
          </a:p>
          <a:p>
            <a:r>
              <a:rPr lang="bn-BD" sz="32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বিকিয়েছে সাত বাজারে।। </a:t>
            </a:r>
            <a:endParaRPr lang="en-US" sz="32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328" y="3124200"/>
            <a:ext cx="4000500" cy="274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327" y="457201"/>
            <a:ext cx="3852333" cy="2476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1188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5473700"/>
            <a:ext cx="7010400" cy="12003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জাতিভেদে মানুষে মানুষে প্রভেদ সৃষ্টি করলেও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জন্মগতভাবে সকলেই একজাতি, মানুষ।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688" y="3109069"/>
            <a:ext cx="2159888" cy="16908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2" descr="শেরপুরে বাসন্তি পুজ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021076"/>
            <a:ext cx="2114882" cy="16906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132307853_11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0836" y="2970770"/>
            <a:ext cx="2124989" cy="18291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564" y="2986508"/>
            <a:ext cx="2159031" cy="18134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986179"/>
            <a:ext cx="2124989" cy="17255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270" y="2814534"/>
            <a:ext cx="2472017" cy="19854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833" y="2705548"/>
            <a:ext cx="2480018" cy="2203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466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0.01111 L -0.3408 -0.409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15" y="-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3634 L -0.01667 -0.3969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-2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15 0.03889 L 0.30017 -0.3884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6" y="-2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59259E-6 L -0.35226 -0.016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22" y="-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97 0.00625 L 0.29635 -0.02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6" y="-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467" y="5486400"/>
            <a:ext cx="86262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ধর্ম ও জাতিভেদে মানুষে মানুষে পার্থক্য থাকলেও</a:t>
            </a:r>
          </a:p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মৃত্যু হয় সকলেরই একইভাবে।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02" y="592125"/>
            <a:ext cx="2159888" cy="15734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2" descr="শেরপুরে বাসন্তি পুজ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168" y="592125"/>
            <a:ext cx="2114882" cy="15734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477" y="2529131"/>
            <a:ext cx="2124989" cy="17255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552432"/>
            <a:ext cx="2474686" cy="15456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478" y="592125"/>
            <a:ext cx="2124988" cy="15734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161" y="3401544"/>
            <a:ext cx="2684069" cy="170620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430534"/>
            <a:ext cx="2474686" cy="16772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161" y="3410577"/>
            <a:ext cx="2742723" cy="18293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350" y="3276600"/>
            <a:ext cx="2818087" cy="20130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208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4104E-6 L -0.16857 -0.430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38" y="-215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7 L 0.15018 -0.4203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2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0.45833 -0.4224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17" y="-2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0.45833 -0.1349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17" y="-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9000" y="318655"/>
            <a:ext cx="2133600" cy="769441"/>
          </a:xfrm>
          <a:prstGeom prst="rect">
            <a:avLst/>
          </a:prstGeom>
          <a:noFill/>
          <a:ln>
            <a:solidFill>
              <a:srgbClr val="2B0C03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4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5181600"/>
            <a:ext cx="5562600" cy="107721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 জাতির তিনটি ধর্মের নাম লেখ এবং প্রত্যেক ধর্মীয় সমাধি স্থানের নাম লেখ।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254" y="1229848"/>
            <a:ext cx="6172200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961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133600" y="5791200"/>
            <a:ext cx="4996708" cy="95410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মানুষ, জাত, ধর্ম, বর্ণ, গোত্রভেদে যে ভিন্নতার কথা বলে, লালন শাহ্‌ তা বিশ্বাস করেন না।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971800"/>
            <a:ext cx="3771900" cy="23047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94" y="2971800"/>
            <a:ext cx="3918692" cy="23047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897"/>
            <a:ext cx="37719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08" y="251897"/>
            <a:ext cx="3918692" cy="22098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1907763" y="2424361"/>
            <a:ext cx="1371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মুসলিম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77868" y="5282725"/>
            <a:ext cx="1371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হিন্দু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07446" y="2429040"/>
            <a:ext cx="1371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ধনীলোক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07446" y="5282725"/>
            <a:ext cx="213920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গরীবলোক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76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0100" y="5257800"/>
            <a:ext cx="7620000" cy="12003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কোনো ব্যক্তি যে ধর্ম বা গোত্রেই বসবাস করুক</a:t>
            </a:r>
            <a:r>
              <a:rPr lang="en-A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 কেন- </a:t>
            </a:r>
            <a:r>
              <a:rPr lang="en-A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 হিসেবে পরিচয়টাই তার বড় পরিচয়</a:t>
            </a:r>
            <a:r>
              <a:rPr lang="en-A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8600"/>
            <a:ext cx="7391400" cy="49060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860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572250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1676400" y="885371"/>
            <a:ext cx="655320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1500" b="1" dirty="0" smtClean="0">
                <a:ln w="1143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স্বাগতম</a:t>
            </a:r>
            <a:endParaRPr lang="en-US" sz="11500" b="1" cap="none" spc="0" dirty="0">
              <a:ln w="11430"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16425" y="5012598"/>
            <a:ext cx="8257591" cy="1252853"/>
            <a:chOff x="228600" y="652147"/>
            <a:chExt cx="8790416" cy="1423758"/>
          </a:xfrm>
        </p:grpSpPr>
        <p:grpSp>
          <p:nvGrpSpPr>
            <p:cNvPr id="11" name="Group 10"/>
            <p:cNvGrpSpPr/>
            <p:nvPr/>
          </p:nvGrpSpPr>
          <p:grpSpPr>
            <a:xfrm>
              <a:off x="228600" y="652148"/>
              <a:ext cx="7902369" cy="1423757"/>
              <a:chOff x="327231" y="557443"/>
              <a:chExt cx="8182158" cy="2060002"/>
            </a:xfrm>
          </p:grpSpPr>
          <p:pic>
            <p:nvPicPr>
              <p:cNvPr id="15" name="Picture 2" descr="http://volitionbd.com/images/aktara.gif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10586">
                <a:off x="327231" y="585154"/>
                <a:ext cx="1076325" cy="1990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15" descr="http://volitionbd.com/images/aktara.gif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10586">
                <a:off x="1345024" y="557443"/>
                <a:ext cx="1076325" cy="1990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2" descr="http://volitionbd.com/images/aktara.gif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10586">
                <a:off x="2376671" y="599009"/>
                <a:ext cx="1076325" cy="1990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17" descr="http://volitionbd.com/images/aktara.gif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10586">
                <a:off x="3394464" y="571298"/>
                <a:ext cx="1076325" cy="1990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2" descr="http://volitionbd.com/images/aktara.gif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10586">
                <a:off x="4365831" y="612865"/>
                <a:ext cx="1076325" cy="1990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19" descr="http://volitionbd.com/images/aktara.gif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10586">
                <a:off x="5383624" y="585154"/>
                <a:ext cx="1076325" cy="1990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2" descr="http://volitionbd.com/images/aktara.gif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10586">
                <a:off x="6415271" y="626720"/>
                <a:ext cx="1076325" cy="1990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1" descr="http://volitionbd.com/images/aktara.gif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10586">
                <a:off x="7433064" y="599009"/>
                <a:ext cx="1076325" cy="1990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2" name="Picture 11" descr="http://volitionbd.com/images/aktara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10586">
              <a:off x="7979496" y="652147"/>
              <a:ext cx="1039520" cy="1375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" name="Picture 22" descr="Mar_2014_desh139513143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566057"/>
            <a:ext cx="4800600" cy="8458200"/>
          </a:xfrm>
          <a:prstGeom prst="rect">
            <a:avLst/>
          </a:prstGeom>
        </p:spPr>
      </p:pic>
      <p:pic>
        <p:nvPicPr>
          <p:cNvPr id="24" name="Picture 23" descr="Mar_2014_desh139513143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4800600" y="-228600"/>
            <a:ext cx="4517568" cy="845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32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263236"/>
            <a:ext cx="2514600" cy="769441"/>
          </a:xfrm>
          <a:prstGeom prst="rect">
            <a:avLst/>
          </a:prstGeom>
          <a:noFill/>
          <a:ln>
            <a:solidFill>
              <a:srgbClr val="2B0C03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400" b="1" dirty="0">
              <a:ln w="11430">
                <a:solidFill>
                  <a:srgbClr val="18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5237018"/>
            <a:ext cx="6324600" cy="12003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ছবিগুলোতে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ধর্মের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বৈশিষ্ট্য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ফুটে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উঠেছে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দু’টি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600200"/>
            <a:ext cx="2971800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8" y="1586345"/>
            <a:ext cx="2209800" cy="3356345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586345"/>
            <a:ext cx="1824653" cy="3366655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85107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3675" y="5638800"/>
            <a:ext cx="6248400" cy="95410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‘লালন শাহ্‌’ এর মতে, জন্ম-মৃত্যুকালে কোনো মানুষ তসবি বা জপমালা ধারণ করে না।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908" y="374072"/>
            <a:ext cx="3215467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58" y="374072"/>
            <a:ext cx="3492079" cy="2209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046476" y="2583871"/>
            <a:ext cx="1371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জন্মকালে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77457" y="2583872"/>
            <a:ext cx="1828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মৃত্যুকালে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9400" y="5029200"/>
            <a:ext cx="349185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noFill/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তসবি বা জপমালা ধারণ</a:t>
            </a:r>
            <a:endParaRPr lang="en-US" sz="3200" b="1" dirty="0">
              <a:ln w="11430">
                <a:noFill/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274" y="2771785"/>
            <a:ext cx="3699326" cy="217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57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3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2307853_11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98" y="263681"/>
            <a:ext cx="7225145" cy="47655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838199" y="5265386"/>
            <a:ext cx="7377545" cy="132343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‘মানুষ’- ধর্ম, গোত্র, জাতিভেদে </a:t>
            </a:r>
          </a:p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কোনো পার্থক্য নেই 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36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318655"/>
            <a:ext cx="2438400" cy="769441"/>
          </a:xfrm>
          <a:prstGeom prst="rect">
            <a:avLst/>
          </a:prstGeom>
          <a:noFill/>
          <a:ln>
            <a:solidFill>
              <a:srgbClr val="2B0C03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en-US" sz="4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লগত</a:t>
            </a:r>
            <a:r>
              <a:rPr lang="bn-BD" sz="4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44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5029200"/>
            <a:ext cx="7066639" cy="107721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‘ধর্ম বা সম্প্রদায়গত পরিচিতির চেয়ে মানুষ হিসেবে পরিচয়টাই বড়’-কথাটির তাৎপর্য বিশ্লেষণ কর। 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19200"/>
            <a:ext cx="4572000" cy="36260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9639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898199" y="5574222"/>
            <a:ext cx="2754456" cy="522514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bliqueTopRigh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p3d extrusionH="57150">
              <a:bevelT w="38100" h="38100"/>
            </a:sp3d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সঠিক উত্তরের জন্য ক্লিক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3801" y="322116"/>
            <a:ext cx="1676400" cy="76944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b="1" dirty="0">
              <a:ln w="11430">
                <a:solidFill>
                  <a:srgbClr val="18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4066" y="1467348"/>
            <a:ext cx="7162800" cy="461665"/>
          </a:xfrm>
          <a:prstGeom prst="rect">
            <a:avLst/>
          </a:prstGeom>
          <a:solidFill>
            <a:srgbClr val="F7CDEF"/>
          </a:solidFill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1.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“মানব ধর্ম” কবিতার মূল প্রতিপাদ্য বিষয় কী?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1" y="2227114"/>
            <a:ext cx="3419475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অভেদ জাতি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1" y="2760514"/>
            <a:ext cx="3419475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বংশের গৌরব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33927" y="2760514"/>
            <a:ext cx="3419475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ঘ) ধর্মের ভিন্নতা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33927" y="2227114"/>
            <a:ext cx="3419475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খ) গোত্রের ভেদ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2" y="3522514"/>
            <a:ext cx="7162800" cy="461665"/>
          </a:xfrm>
          <a:prstGeom prst="rect">
            <a:avLst/>
          </a:prstGeom>
          <a:solidFill>
            <a:srgbClr val="F7CDEF"/>
          </a:solidFill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লালনের গানের বিশেষ বৈশিষ্ট্য কী?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2" y="4132114"/>
            <a:ext cx="3419475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শাস্ত্রজ্ঞান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90602" y="4665514"/>
            <a:ext cx="3419475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শ্রেণিবৈষম্য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33928" y="4665514"/>
            <a:ext cx="3419475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ঘ) আধ্যাত্মিকতা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33928" y="4132114"/>
            <a:ext cx="3419475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খ) সাম্প্রদায়িকতা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14400" y="2143780"/>
            <a:ext cx="91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◊</a:t>
            </a:r>
            <a:endParaRPr lang="en-US" sz="3200" dirty="0"/>
          </a:p>
        </p:txBody>
      </p:sp>
      <p:sp>
        <p:nvSpPr>
          <p:cNvPr id="19" name="Rectangle 18"/>
          <p:cNvSpPr/>
          <p:nvPr/>
        </p:nvSpPr>
        <p:spPr>
          <a:xfrm>
            <a:off x="4648200" y="4596825"/>
            <a:ext cx="91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◊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9526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09484" y="5943600"/>
            <a:ext cx="2754456" cy="522514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bliqueTopRigh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p3d extrusionH="57150">
              <a:bevelT w="38100" h="38100"/>
            </a:sp3d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সঠিক উত্তরের জন্য ক্লিক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762000"/>
            <a:ext cx="7772400" cy="461665"/>
          </a:xfrm>
          <a:prstGeom prst="rect">
            <a:avLst/>
          </a:prstGeom>
          <a:solidFill>
            <a:srgbClr val="F7CDEF"/>
          </a:solidFill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1.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লালন বিশ্বাস করেন না-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3283" y="2602189"/>
            <a:ext cx="3419475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ii</a:t>
            </a:r>
          </a:p>
        </p:txBody>
      </p:sp>
      <p:sp>
        <p:nvSpPr>
          <p:cNvPr id="5" name="Rectangle 4"/>
          <p:cNvSpPr/>
          <p:nvPr/>
        </p:nvSpPr>
        <p:spPr>
          <a:xfrm>
            <a:off x="973283" y="3135589"/>
            <a:ext cx="3419475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iii</a:t>
            </a:r>
          </a:p>
        </p:txBody>
      </p:sp>
      <p:sp>
        <p:nvSpPr>
          <p:cNvPr id="6" name="Rectangle 5"/>
          <p:cNvSpPr/>
          <p:nvPr/>
        </p:nvSpPr>
        <p:spPr>
          <a:xfrm>
            <a:off x="4733926" y="3135589"/>
            <a:ext cx="4029073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ঘ)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ii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7" name="Rectangle 6"/>
          <p:cNvSpPr/>
          <p:nvPr/>
        </p:nvSpPr>
        <p:spPr>
          <a:xfrm>
            <a:off x="4747782" y="2583403"/>
            <a:ext cx="4015218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খ)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iii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04456" y="5199917"/>
            <a:ext cx="3419475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কূপজল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47782" y="5199917"/>
            <a:ext cx="4015216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ঘ) অশ্রুজল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47781" y="4666517"/>
            <a:ext cx="4015217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খ) গঙ্গাজল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0601" y="1364397"/>
            <a:ext cx="228600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E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i)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জাতের ভিন্নতা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9001" y="1368862"/>
            <a:ext cx="228600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E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ii)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ধর্মভেদের ভিন্নতা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67400" y="1368862"/>
            <a:ext cx="289560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E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iii)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ধর্মীয় শাস্ত্রের অনুশাসন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73284" y="1981200"/>
            <a:ext cx="7789716" cy="461665"/>
          </a:xfrm>
          <a:prstGeom prst="rect">
            <a:avLst/>
          </a:prstGeom>
          <a:solidFill>
            <a:srgbClr val="F7CDEF"/>
          </a:solidFill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নিচের কোনটি সঠিক?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3284" y="3657600"/>
            <a:ext cx="7789716" cy="461665"/>
          </a:xfrm>
          <a:prstGeom prst="rect">
            <a:avLst/>
          </a:prstGeom>
          <a:solidFill>
            <a:srgbClr val="F7CDEF"/>
          </a:solidFill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২। হিন্দুদের পবিত্রতার প্রতীক নিচের কোনটি?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87137" y="4666517"/>
            <a:ext cx="3419475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ক) ঝর্ণাজল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14400" y="2514600"/>
            <a:ext cx="91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◊</a:t>
            </a:r>
            <a:endParaRPr lang="en-US" sz="3200" dirty="0"/>
          </a:p>
        </p:txBody>
      </p:sp>
      <p:sp>
        <p:nvSpPr>
          <p:cNvPr id="20" name="Rectangle 19"/>
          <p:cNvSpPr/>
          <p:nvPr/>
        </p:nvSpPr>
        <p:spPr>
          <a:xfrm>
            <a:off x="4648200" y="4572000"/>
            <a:ext cx="91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◊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3018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0" y="671327"/>
            <a:ext cx="22098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Explosion 2 1"/>
          <p:cNvSpPr/>
          <p:nvPr/>
        </p:nvSpPr>
        <p:spPr>
          <a:xfrm>
            <a:off x="1143000" y="1600200"/>
            <a:ext cx="7848600" cy="4876800"/>
          </a:xfrm>
          <a:prstGeom prst="irregularSeal2">
            <a:avLst/>
          </a:prstGeom>
          <a:solidFill>
            <a:srgbClr val="FAE2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দৈনন্দিন জীবনে তোমার দেখা </a:t>
            </a:r>
            <a:r>
              <a:rPr lang="bn-BD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মানব জাতির ধর্মীয় </a:t>
            </a:r>
            <a:r>
              <a:rPr lang="bn-BD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আচরণের ভিন্নতার চিত্র একটি পোষ্টার কাগজে এঁকে আনবে।</a:t>
            </a:r>
            <a:endParaRPr lang="en-US" sz="28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18" y="200891"/>
            <a:ext cx="3152650" cy="274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6654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71"/>
            <a:ext cx="8714791" cy="655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1219200" y="2286000"/>
            <a:ext cx="65532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শ্রেণিকক্ষে মনোযোগী থাকায়</a:t>
            </a:r>
            <a:r>
              <a:rPr lang="bn-BD" sz="5400" b="1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সকলকে ধন্যবাদ</a:t>
            </a:r>
            <a:endParaRPr lang="en-US" sz="5400" b="1" cap="none" spc="0" dirty="0">
              <a:ln w="1143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28599" y="5025239"/>
            <a:ext cx="8257591" cy="1252853"/>
            <a:chOff x="228600" y="652147"/>
            <a:chExt cx="8790416" cy="1423758"/>
          </a:xfrm>
        </p:grpSpPr>
        <p:grpSp>
          <p:nvGrpSpPr>
            <p:cNvPr id="13" name="Group 12"/>
            <p:cNvGrpSpPr/>
            <p:nvPr/>
          </p:nvGrpSpPr>
          <p:grpSpPr>
            <a:xfrm>
              <a:off x="228600" y="652148"/>
              <a:ext cx="7902369" cy="1423757"/>
              <a:chOff x="327231" y="557443"/>
              <a:chExt cx="8182158" cy="2060002"/>
            </a:xfrm>
          </p:grpSpPr>
          <p:pic>
            <p:nvPicPr>
              <p:cNvPr id="16" name="Picture 2" descr="http://volitionbd.com/images/aktara.gif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10586">
                <a:off x="327231" y="585154"/>
                <a:ext cx="1076325" cy="1990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16" descr="http://volitionbd.com/images/aktara.gif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10586">
                <a:off x="1345024" y="557443"/>
                <a:ext cx="1076325" cy="1990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2" descr="http://volitionbd.com/images/aktara.gif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10586">
                <a:off x="2376671" y="599009"/>
                <a:ext cx="1076325" cy="1990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18" descr="http://volitionbd.com/images/aktara.gif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10586">
                <a:off x="3394464" y="571298"/>
                <a:ext cx="1076325" cy="1990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2" descr="http://volitionbd.com/images/aktara.gif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10586">
                <a:off x="4365831" y="612865"/>
                <a:ext cx="1076325" cy="1990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20" descr="http://volitionbd.com/images/aktara.gif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10586">
                <a:off x="5383624" y="585154"/>
                <a:ext cx="1076325" cy="1990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" descr="http://volitionbd.com/images/aktara.gif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10586">
                <a:off x="6415271" y="626720"/>
                <a:ext cx="1076325" cy="1990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2" descr="http://volitionbd.com/images/aktara.gif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10586">
                <a:off x="7433064" y="599009"/>
                <a:ext cx="1076325" cy="1990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5" name="Picture 14" descr="http://volitionbd.com/images/aktara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10586">
              <a:off x="7979496" y="652147"/>
              <a:ext cx="1039520" cy="1375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24" descr="Mar_2014_desh139513143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6200" y="-576943"/>
            <a:ext cx="4685727" cy="8479972"/>
          </a:xfrm>
          <a:prstGeom prst="rect">
            <a:avLst/>
          </a:prstGeom>
        </p:spPr>
      </p:pic>
      <p:pic>
        <p:nvPicPr>
          <p:cNvPr id="26" name="Picture 25" descr="Mar_2014_desh139513143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4609527" y="-566057"/>
            <a:ext cx="4708634" cy="845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56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/>
          <p:cNvSpPr/>
          <p:nvPr/>
        </p:nvSpPr>
        <p:spPr bwMode="auto">
          <a:xfrm>
            <a:off x="2860675" y="761687"/>
            <a:ext cx="3505200" cy="1143000"/>
          </a:xfrm>
          <a:prstGeom prst="ellipse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S Reference Specialty" pitchFamily="2" charset="2"/>
                <a:cs typeface="NikoshBAN" panose="02000000000000000000" pitchFamily="2" charset="0"/>
              </a:rPr>
              <a:t>কৃতজ্ঞতা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S Reference Specialty" pitchFamily="2" charset="2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S Reference Specialty" pitchFamily="2" charset="2"/>
                <a:cs typeface="NikoshBAN" panose="02000000000000000000" pitchFamily="2" charset="0"/>
              </a:rPr>
              <a:t>স্বীকার</a:t>
            </a:r>
            <a:endParaRPr lang="en-US" sz="3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MS Reference Specialty" pitchFamily="2" charset="2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 bwMode="auto">
          <a:xfrm>
            <a:off x="609600" y="2285687"/>
            <a:ext cx="7924800" cy="5238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মন্ত্রণালয়</a:t>
            </a:r>
            <a:r>
              <a:rPr 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মাউশি</a:t>
            </a:r>
            <a:r>
              <a:rPr 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এনসিটিবি</a:t>
            </a:r>
            <a:r>
              <a:rPr 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এটুআই</a:t>
            </a:r>
            <a:r>
              <a:rPr 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কর্মকর্তাবৃন্দ</a:t>
            </a:r>
            <a:endParaRPr lang="en-US" sz="2800" dirty="0"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2"/>
          <p:cNvSpPr txBox="1">
            <a:spLocks noChangeArrowheads="1"/>
          </p:cNvSpPr>
          <p:nvPr/>
        </p:nvSpPr>
        <p:spPr bwMode="auto">
          <a:xfrm>
            <a:off x="609600" y="3276600"/>
            <a:ext cx="7924800" cy="2431737"/>
          </a:xfrm>
          <a:prstGeom prst="rect">
            <a:avLst/>
          </a:prstGeom>
          <a:solidFill>
            <a:srgbClr val="FAE2F5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কন্টেন্ট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সম্পাদক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যাঁদের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পরামর্শ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তত্ত্বাবধানে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কন্টেন্ট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সমৃদ্ধ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তাঁরা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হলেন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  <a:p>
            <a:pPr algn="ctr"/>
            <a:endParaRPr lang="en-US" altLang="en-US" sz="2400" dirty="0"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altLang="en-US" sz="20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 </a:t>
            </a:r>
            <a:r>
              <a:rPr lang="en-US" altLang="en-US" sz="24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জনাব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4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ফেরদৌস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4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হোসেন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400" dirty="0" err="1" smtClean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সহযোগী</a:t>
            </a:r>
            <a:r>
              <a:rPr lang="en-US" altLang="en-US" sz="24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4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অধ্যাপক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4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বাংলা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4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টিটিসি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4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খুলনা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।</a:t>
            </a:r>
          </a:p>
          <a:p>
            <a:pPr algn="just"/>
            <a:r>
              <a:rPr lang="en-US" altLang="en-US" sz="20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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4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জনাব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4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নিগার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4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সুলতানা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400" dirty="0" err="1" smtClean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সহকারী</a:t>
            </a:r>
            <a:r>
              <a:rPr lang="en-US" altLang="en-US" sz="24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4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অধ্যাপক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4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বাংলা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4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ফেনী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4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সরকারি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4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কলেজ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4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ফেনী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।</a:t>
            </a:r>
          </a:p>
          <a:p>
            <a:pPr algn="just"/>
            <a:r>
              <a:rPr lang="en-US" altLang="en-US" sz="20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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4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জনাব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4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জেসমীন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4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জাহান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4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খানম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4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প্রভাষক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4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বাংলা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4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টিটিসি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(</a:t>
            </a:r>
            <a:r>
              <a:rPr lang="en-US" altLang="en-US" sz="24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মহিলা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), </a:t>
            </a:r>
            <a:r>
              <a:rPr lang="en-US" altLang="en-US" sz="24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ময়মনসিংহ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।</a:t>
            </a:r>
            <a:endParaRPr lang="en-US" altLang="en-US" sz="2400" dirty="0"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45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541" y="426894"/>
            <a:ext cx="1670165" cy="20877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Round Diagonal Corner Rectangle 3"/>
          <p:cNvSpPr/>
          <p:nvPr/>
        </p:nvSpPr>
        <p:spPr>
          <a:xfrm>
            <a:off x="5025736" y="2895600"/>
            <a:ext cx="2937164" cy="1981200"/>
          </a:xfrm>
          <a:prstGeom prst="round2Diag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 Diagonal Corner Rectangle 4"/>
          <p:cNvSpPr/>
          <p:nvPr/>
        </p:nvSpPr>
        <p:spPr>
          <a:xfrm>
            <a:off x="956458" y="2895600"/>
            <a:ext cx="3002478" cy="1981200"/>
          </a:xfrm>
          <a:prstGeom prst="round2Diag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00400" y="315647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60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2971" y="5181597"/>
            <a:ext cx="8258629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মুসলিম বালিকা উচ্চ বিদ্যালয় ও কলেজ,</a:t>
            </a:r>
            <a:r>
              <a:rPr lang="en-US" sz="36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ময়মনসিংহ।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63458" y="3171591"/>
            <a:ext cx="2668288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n-US" sz="24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:  </a:t>
            </a:r>
            <a:r>
              <a:rPr lang="en-US" sz="24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অষ্টম</a:t>
            </a:r>
            <a:endParaRPr lang="en-US" sz="2400" b="1" dirty="0" smtClean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4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:  </a:t>
            </a:r>
            <a:r>
              <a:rPr lang="en-US" sz="24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১ম </a:t>
            </a:r>
            <a:r>
              <a:rPr lang="en-US" sz="24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endParaRPr lang="bn-BD" sz="2400" b="1" dirty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AU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মানবধর্ম</a:t>
            </a:r>
          </a:p>
          <a:p>
            <a:pPr algn="just"/>
            <a:r>
              <a:rPr lang="bn-BD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AU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৫০ মিনিট।</a:t>
            </a:r>
            <a:endParaRPr lang="en-US" sz="2400" b="1" dirty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04900" y="3157077"/>
            <a:ext cx="28237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আনোয়ারা খাতুন</a:t>
            </a:r>
          </a:p>
          <a:p>
            <a:pPr algn="just"/>
            <a:r>
              <a:rPr lang="bn-BD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just"/>
            <a:r>
              <a:rPr lang="en-US" sz="2400" b="1" dirty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</a:t>
            </a:r>
            <a:r>
              <a:rPr lang="bn-BD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nwarakhatun</a:t>
            </a:r>
            <a:r>
              <a:rPr lang="en-US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iriam" pitchFamily="34" charset="-79"/>
                <a:cs typeface="Miriam" pitchFamily="34" charset="-79"/>
              </a:rPr>
              <a:t>70</a:t>
            </a:r>
            <a:r>
              <a:rPr lang="bn-BD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algn="just"/>
            <a:r>
              <a:rPr lang="bn-BD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@gmail.com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233" y="510320"/>
            <a:ext cx="1703512" cy="2029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Muslim Balika 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8604" y="1331310"/>
            <a:ext cx="1066800" cy="134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43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9849" y="228598"/>
            <a:ext cx="2649791" cy="5232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মানব সেবাই মূলকথা।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931087"/>
            <a:ext cx="3052539" cy="2070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046" y="3547617"/>
            <a:ext cx="3200699" cy="19570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2705682" y="228598"/>
            <a:ext cx="3618918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দেখছি</a:t>
            </a:r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533309"/>
            <a:ext cx="3052539" cy="19713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931087"/>
            <a:ext cx="3219742" cy="20702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580225" y="3036513"/>
            <a:ext cx="2324098" cy="4616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ডাক্তার সেবা দিচ্ছেন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55269" y="3010182"/>
            <a:ext cx="2438400" cy="4616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ক্ষুধার্তকে খাবার দিচ্ছেন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43633" y="5569500"/>
            <a:ext cx="2324098" cy="4616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তৃষ্ণার্তকে পানি দিচ্ছেন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47432" y="5543169"/>
            <a:ext cx="2501916" cy="4616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সেবিকা সেবা দিচ্ছেন 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70645" y="248268"/>
            <a:ext cx="4648200" cy="5232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IN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 দেখে আমরা কী বুঝতে পারছি?</a:t>
            </a:r>
            <a:endParaRPr lang="bn-BD" sz="2800" b="1" dirty="0" smtClean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13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3" grpId="1" animBg="1"/>
      <p:bldP spid="12" grpId="0" animBg="1"/>
      <p:bldP spid="14" grpId="0" animBg="1"/>
      <p:bldP spid="17" grpId="0" animBg="1"/>
      <p:bldP spid="18" grpId="0" animBg="1"/>
      <p:bldP spid="15" grpId="0" animBg="1"/>
      <p:bldP spid="1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48894" y="166255"/>
            <a:ext cx="1774845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মানবধর্ম</a:t>
            </a:r>
          </a:p>
          <a:p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লালন শাহ্</a:t>
            </a:r>
            <a:endParaRPr lang="en-US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27972">
            <a:off x="5544131" y="2929960"/>
            <a:ext cx="3513812" cy="1638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51250"/>
            <a:ext cx="4705350" cy="489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6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261293"/>
            <a:ext cx="1828800" cy="76944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8500" y="3365787"/>
            <a:ext cx="7924800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শব্দ</a:t>
            </a:r>
            <a:r>
              <a:rPr lang="bn-IN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বাক্যে প্রয়োগ করতে পারবে।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5029200"/>
            <a:ext cx="7924800" cy="107721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‘ধর্ম বা সম্প্রদায়গত পরিচিতির চেয়ে মানুষ হিসেবে পরিচয়টাই বড়’-কথাটির তাৎপর্য বিশ্লেষণ করতে পারবে। 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8500" y="2133600"/>
            <a:ext cx="7924800" cy="107721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ফকির </a:t>
            </a:r>
            <a:r>
              <a:rPr lang="bn-BD" sz="32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লালন শাহ্</a:t>
            </a:r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-এর সংক্ষিপ্ত পরিচয়  উল্লেখ করতে পারবে।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4191000"/>
            <a:ext cx="7924800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‘মানব ধর্ম’ কবিতাটি শুদ্ধ উচ্চারণে আবৃত্তি করতে পারবে।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8500" y="1212282"/>
            <a:ext cx="60452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bn-BD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bn-IN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শেষে</a:t>
            </a:r>
            <a:r>
              <a:rPr lang="bn-BD" sz="4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শিক্ষার্থীরা...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10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9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3708" y="235528"/>
            <a:ext cx="396240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কবি পরিচিতি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926" y="2573079"/>
            <a:ext cx="2024730" cy="2249915"/>
          </a:xfrm>
          <a:prstGeom prst="ellipse">
            <a:avLst/>
          </a:prstGeom>
          <a:ln w="28575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ounded Rectangle 2"/>
          <p:cNvSpPr/>
          <p:nvPr/>
        </p:nvSpPr>
        <p:spPr>
          <a:xfrm>
            <a:off x="3429000" y="1052945"/>
            <a:ext cx="1981200" cy="1219200"/>
          </a:xfrm>
          <a:prstGeom prst="roundRect">
            <a:avLst/>
          </a:prstGeom>
          <a:solidFill>
            <a:srgbClr val="FAE2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জন্ম কত খৃষ্টাব্দে এবং কোথায়?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429000" y="1052945"/>
            <a:ext cx="1981200" cy="1219200"/>
          </a:xfrm>
          <a:prstGeom prst="roundRect">
            <a:avLst/>
          </a:prstGeom>
          <a:solidFill>
            <a:srgbClr val="FCEEF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১৭৭২ খৃষ্টাব্দে, ঝিনাইদহে, মতান্তরে কুষ্টিয়ায়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624945" y="1953490"/>
            <a:ext cx="1981200" cy="1219200"/>
          </a:xfrm>
          <a:prstGeom prst="roundRect">
            <a:avLst/>
          </a:prstGeom>
          <a:solidFill>
            <a:srgbClr val="FCEEF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তিনি কোন ধরনের কবি ছিলেন?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618018" y="1963479"/>
            <a:ext cx="1981200" cy="1219200"/>
          </a:xfrm>
          <a:prstGeom prst="roundRect">
            <a:avLst/>
          </a:prstGeom>
          <a:solidFill>
            <a:srgbClr val="FCEEF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তিনি মানবতাবাদী মরমি কবি ছিলেন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5811982" y="3390497"/>
            <a:ext cx="1981200" cy="1219200"/>
          </a:xfrm>
          <a:prstGeom prst="roundRect">
            <a:avLst/>
          </a:prstGeom>
          <a:solidFill>
            <a:srgbClr val="FCEEF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তাঁর আরেকটি নাম কী?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5818909" y="3390497"/>
            <a:ext cx="1981200" cy="1219200"/>
          </a:xfrm>
          <a:prstGeom prst="roundRect">
            <a:avLst/>
          </a:prstGeom>
          <a:solidFill>
            <a:srgbClr val="FCEEF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ফকির লালন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5410200" y="4822994"/>
            <a:ext cx="1981200" cy="1219200"/>
          </a:xfrm>
          <a:prstGeom prst="roundRect">
            <a:avLst/>
          </a:prstGeom>
          <a:solidFill>
            <a:srgbClr val="FCEEF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তাঁর রচিত গানের সংখ্যা কতগুলি?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5410200" y="4808709"/>
            <a:ext cx="1981200" cy="1219200"/>
          </a:xfrm>
          <a:prstGeom prst="roundRect">
            <a:avLst/>
          </a:prstGeom>
          <a:solidFill>
            <a:srgbClr val="FCEEF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তাঁর রচিত গানের সংখ্যা সহস্রাধিক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1288471" y="2189017"/>
            <a:ext cx="1981200" cy="1219200"/>
          </a:xfrm>
          <a:prstGeom prst="roundRect">
            <a:avLst/>
          </a:prstGeom>
          <a:solidFill>
            <a:srgbClr val="FCEEF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তাঁর মতে কোন ধর্মই মূলকথা?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1288471" y="2189017"/>
            <a:ext cx="1981200" cy="1219200"/>
          </a:xfrm>
          <a:prstGeom prst="roundRect">
            <a:avLst/>
          </a:prstGeom>
          <a:solidFill>
            <a:srgbClr val="FCEEF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তাঁর মতে মনুষ্য  ধর্মই মূলকথা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1066800" y="3802643"/>
            <a:ext cx="1981200" cy="1219200"/>
          </a:xfrm>
          <a:prstGeom prst="roundRect">
            <a:avLst/>
          </a:prstGeom>
          <a:solidFill>
            <a:srgbClr val="FCEEF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তাঁর গানের বিশেষ বৈশিষ্ট্য কী?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1073727" y="3782775"/>
            <a:ext cx="1981200" cy="1219200"/>
          </a:xfrm>
          <a:prstGeom prst="roundRect">
            <a:avLst/>
          </a:prstGeom>
          <a:solidFill>
            <a:srgbClr val="FCEEF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অধ্যাত্মভাব ও মরমি রসব্যঞ্জনা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3054927" y="5105400"/>
            <a:ext cx="1981200" cy="1219200"/>
          </a:xfrm>
          <a:prstGeom prst="roundRect">
            <a:avLst/>
          </a:prstGeom>
          <a:solidFill>
            <a:srgbClr val="FCEEF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তিনি কত খ্রিষ্টাব্দে এবং কোথায় মৃত্যুবরণ করেন?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3054927" y="5112980"/>
            <a:ext cx="1981200" cy="1219200"/>
          </a:xfrm>
          <a:prstGeom prst="roundRect">
            <a:avLst/>
          </a:prstGeom>
          <a:solidFill>
            <a:srgbClr val="FCEEF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১৮৯০ খ্রিষ্টাব্দে, কুষ্টিয়ার ছেউরিয়ায় 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39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22" grpId="0" animBg="1"/>
      <p:bldP spid="28" grpId="0" animBg="1"/>
      <p:bldP spid="37" grpId="0" animBg="1"/>
      <p:bldP spid="39" grpId="0" animBg="1"/>
      <p:bldP spid="45" grpId="0" animBg="1"/>
      <p:bldP spid="47" grpId="0" animBg="1"/>
      <p:bldP spid="55" grpId="0" animBg="1"/>
      <p:bldP spid="57" grpId="0" animBg="1"/>
      <p:bldP spid="61" grpId="0" animBg="1"/>
      <p:bldP spid="63" grpId="0" animBg="1"/>
      <p:bldP spid="72" grpId="0" animBg="1"/>
      <p:bldP spid="74" grpId="0" animBg="1"/>
      <p:bldP spid="7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9000" y="318655"/>
            <a:ext cx="2133600" cy="769441"/>
          </a:xfrm>
          <a:prstGeom prst="rect">
            <a:avLst/>
          </a:prstGeom>
          <a:noFill/>
          <a:ln>
            <a:solidFill>
              <a:srgbClr val="2B0C03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4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199" y="5766375"/>
            <a:ext cx="7566231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ফকির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লালন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শাহ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জীবনী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লেখ।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254" y="1229848"/>
            <a:ext cx="6183746" cy="42565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5868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7068" y="380999"/>
            <a:ext cx="2133600" cy="769441"/>
          </a:xfrm>
          <a:prstGeom prst="rect">
            <a:avLst/>
          </a:prstGeom>
          <a:noFill/>
          <a:ln>
            <a:solidFill>
              <a:srgbClr val="2B0C03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4400" b="1" dirty="0">
              <a:ln w="11430">
                <a:solidFill>
                  <a:srgbClr val="18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564" y="1447800"/>
            <a:ext cx="6692354" cy="46318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650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3696</TotalTime>
  <Words>1288</Words>
  <Application>Microsoft Office PowerPoint</Application>
  <PresentationFormat>On-screen Show (4:3)</PresentationFormat>
  <Paragraphs>190</Paragraphs>
  <Slides>28</Slides>
  <Notes>23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SCE</dc:creator>
  <cp:lastModifiedBy>ismail - [2010]</cp:lastModifiedBy>
  <cp:revision>471</cp:revision>
  <dcterms:created xsi:type="dcterms:W3CDTF">2006-08-16T00:00:00Z</dcterms:created>
  <dcterms:modified xsi:type="dcterms:W3CDTF">2016-08-06T09:42:07Z</dcterms:modified>
</cp:coreProperties>
</file>